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394" r:id="rId3"/>
    <p:sldId id="466" r:id="rId4"/>
    <p:sldId id="500" r:id="rId5"/>
    <p:sldId id="559" r:id="rId6"/>
    <p:sldId id="567" r:id="rId7"/>
    <p:sldId id="568" r:id="rId8"/>
    <p:sldId id="569" r:id="rId9"/>
    <p:sldId id="574" r:id="rId10"/>
    <p:sldId id="576" r:id="rId11"/>
    <p:sldId id="570" r:id="rId12"/>
    <p:sldId id="571" r:id="rId13"/>
    <p:sldId id="572" r:id="rId14"/>
    <p:sldId id="578" r:id="rId15"/>
    <p:sldId id="579" r:id="rId16"/>
    <p:sldId id="508" r:id="rId17"/>
    <p:sldId id="532" r:id="rId18"/>
    <p:sldId id="580" r:id="rId19"/>
    <p:sldId id="510" r:id="rId20"/>
    <p:sldId id="535" r:id="rId21"/>
    <p:sldId id="581" r:id="rId22"/>
    <p:sldId id="583" r:id="rId23"/>
    <p:sldId id="582" r:id="rId24"/>
    <p:sldId id="584" r:id="rId25"/>
    <p:sldId id="442" r:id="rId26"/>
    <p:sldId id="352" r:id="rId27"/>
    <p:sldId id="393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AF375BD-05B5-4DFE-936F-3ACEF2AEC11A}">
          <p14:sldIdLst>
            <p14:sldId id="394"/>
            <p14:sldId id="466"/>
            <p14:sldId id="500"/>
          </p14:sldIdLst>
        </p14:section>
        <p14:section name="Abstraction" id="{498DBF25-FF60-42D0-BBD3-1BBB4DC77F1E}">
          <p14:sldIdLst>
            <p14:sldId id="559"/>
            <p14:sldId id="567"/>
            <p14:sldId id="568"/>
            <p14:sldId id="569"/>
            <p14:sldId id="574"/>
            <p14:sldId id="576"/>
          </p14:sldIdLst>
        </p14:section>
        <p14:section name="Generics" id="{BB3D1274-314E-486B-A4E3-BF3B12B0C74B}">
          <p14:sldIdLst>
            <p14:sldId id="570"/>
            <p14:sldId id="571"/>
            <p14:sldId id="572"/>
          </p14:sldIdLst>
        </p14:section>
        <p14:section name="Enums &amp; Annotation" id="{99BB5A3A-6EB4-48F8-A616-DFD60AA49BAD}">
          <p14:sldIdLst>
            <p14:sldId id="578"/>
            <p14:sldId id="579"/>
          </p14:sldIdLst>
        </p14:section>
        <p14:section name="Reflection" id="{EE744253-62E6-4029-AF35-EC0C9EF2A88D}">
          <p14:sldIdLst>
            <p14:sldId id="508"/>
            <p14:sldId id="532"/>
            <p14:sldId id="580"/>
          </p14:sldIdLst>
        </p14:section>
        <p14:section name="Unit Testing" id="{08887252-DAF3-4971-9475-E91B4DCD96D1}">
          <p14:sldIdLst>
            <p14:sldId id="510"/>
            <p14:sldId id="535"/>
            <p14:sldId id="581"/>
          </p14:sldIdLst>
        </p14:section>
        <p14:section name="SOLID" id="{970D54DB-329B-457E-BEFF-0A1320B137D7}">
          <p14:sldIdLst>
            <p14:sldId id="583"/>
            <p14:sldId id="582"/>
            <p14:sldId id="584"/>
          </p14:sldIdLst>
        </p14:section>
        <p14:section name="Conclusion" id="{74117E1B-3537-40BA-9951-C68D5C3C80E5}">
          <p14:sldIdLst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6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3/20/2017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image" Target="../media/image16.png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6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036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5006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106363"/>
            <a:ext cx="6096000" cy="3429000"/>
          </a:xfrm>
        </p:spPr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534601"/>
            <a:ext cx="6096000" cy="521339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Abstraction</a:t>
            </a:r>
            <a:r>
              <a:rPr lang="en-US" dirty="0">
                <a:latin typeface="+mn-lt"/>
                <a:ea typeface="+mn-ea"/>
                <a:cs typeface="+mn-cs"/>
              </a:rPr>
              <a:t> means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ignoring irrelevant features</a:t>
            </a:r>
            <a:r>
              <a:rPr lang="en-US" dirty="0">
                <a:latin typeface="+mn-lt"/>
                <a:ea typeface="+mn-ea"/>
                <a:cs typeface="+mn-cs"/>
              </a:rPr>
              <a:t>, properties, or functions and emphasizing the relevant ones,</a:t>
            </a:r>
            <a:r>
              <a:rPr lang="en-US" dirty="0">
                <a:solidFill>
                  <a:srgbClr val="EBFFD2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latin typeface="+mn-lt"/>
                <a:ea typeface="+mn-ea"/>
                <a:cs typeface="+mn-cs"/>
              </a:rPr>
              <a:t>relevant to the project we develop.</a:t>
            </a:r>
          </a:p>
          <a:p>
            <a:pPr>
              <a:defRPr/>
            </a:pPr>
            <a:r>
              <a:rPr lang="en-US" dirty="0"/>
              <a:t>Abstraction helps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managing complexity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is something we do every day: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Looking at an object, we see those things that have meaning to us and ignore all others.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Represent a complex reality with a simplified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model</a:t>
            </a:r>
            <a:r>
              <a:rPr lang="en-US" dirty="0"/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  <a:defRPr/>
            </a:pPr>
            <a:r>
              <a:rPr lang="en-US" dirty="0"/>
              <a:t>In a bank application, customers have: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/>
            </a:pPr>
            <a:r>
              <a:rPr lang="en-US" dirty="0"/>
              <a:t>name, phone and address, but they don’t have 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dirty="0"/>
              <a:t>hair color and favorite drink, which we are </a:t>
            </a:r>
            <a:r>
              <a:rPr lang="en-GB" dirty="0"/>
              <a:t>disregarded from.</a:t>
            </a:r>
            <a:r>
              <a:rPr lang="en-US" dirty="0"/>
              <a:t> </a:t>
            </a:r>
            <a:endParaRPr lang="en-US" dirty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defRPr/>
            </a:pPr>
            <a:endParaRPr lang="en-US" dirty="0"/>
          </a:p>
          <a:p>
            <a:pPr>
              <a:lnSpc>
                <a:spcPct val="100000"/>
              </a:lnSpc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0999" y="4572000"/>
            <a:ext cx="6096001" cy="1205308"/>
            <a:chOff x="1713308" y="2659062"/>
            <a:chExt cx="8444047" cy="1496216"/>
          </a:xfrm>
        </p:grpSpPr>
        <p:sp>
          <p:nvSpPr>
            <p:cNvPr id="9" name="AutoShape 4"/>
            <p:cNvSpPr>
              <a:spLocks noChangeArrowheads="1"/>
            </p:cNvSpPr>
            <p:nvPr/>
          </p:nvSpPr>
          <p:spPr bwMode="auto">
            <a:xfrm>
              <a:off x="3398482" y="3048000"/>
              <a:ext cx="6758873" cy="1107278"/>
            </a:xfrm>
            <a:prstGeom prst="cloudCallout">
              <a:avLst>
                <a:gd name="adj1" fmla="val -54852"/>
                <a:gd name="adj2" fmla="val -61472"/>
              </a:avLst>
            </a:prstGeom>
            <a:solidFill>
              <a:srgbClr val="B5DBE5">
                <a:alpha val="14902"/>
              </a:srgbClr>
            </a:solidFill>
            <a:ln w="25400" algn="ctr">
              <a:solidFill>
                <a:schemeClr val="accent5">
                  <a:lumMod val="60000"/>
                  <a:lumOff val="4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lnSpc>
                  <a:spcPct val="95000"/>
                </a:lnSpc>
                <a:defRPr/>
              </a:pPr>
              <a:r>
                <a:rPr lang="en-US" sz="28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"</a:t>
              </a:r>
              <a:r>
                <a:rPr lang="en-US" sz="2800" b="1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Relevant" to what?</a:t>
              </a:r>
            </a:p>
          </p:txBody>
        </p:sp>
        <p:pic>
          <p:nvPicPr>
            <p:cNvPr id="10" name="Picture 4" descr="C:\Trash\questionman.png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3308" y="2659062"/>
              <a:ext cx="1117310" cy="149621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207073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17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10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12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6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</a:t>
            </a:r>
            <a:r>
              <a:rPr lang="en-GB" baseline="0" dirty="0"/>
              <a:t> are two ways to achieve abstraction </a:t>
            </a:r>
          </a:p>
          <a:p>
            <a:r>
              <a:rPr lang="en-GB" baseline="0" dirty="0"/>
              <a:t>- Using Abstract Classes</a:t>
            </a:r>
          </a:p>
          <a:p>
            <a:r>
              <a:rPr lang="en-GB" baseline="0" dirty="0"/>
              <a:t>- Using Interfaces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10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hyperlink" Target="http://www.infragistics.com/" TargetMode="External"/><Relationship Id="rId18" Type="http://schemas.openxmlformats.org/officeDocument/2006/relationships/image" Target="../media/image35.png"/><Relationship Id="rId3" Type="http://schemas.openxmlformats.org/officeDocument/2006/relationships/hyperlink" Target="http://www.luxoft.com/" TargetMode="External"/><Relationship Id="rId21" Type="http://schemas.openxmlformats.org/officeDocument/2006/relationships/hyperlink" Target="https://softuni.bg/java-advanced-oop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32.png"/><Relationship Id="rId17" Type="http://schemas.openxmlformats.org/officeDocument/2006/relationships/hyperlink" Target="http://www.superhosting.bg/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hyperlink" Target="http://www.indeavr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netpeak.bg/" TargetMode="External"/><Relationship Id="rId10" Type="http://schemas.openxmlformats.org/officeDocument/2006/relationships/image" Target="../media/image31.png"/><Relationship Id="rId19" Type="http://schemas.openxmlformats.org/officeDocument/2006/relationships/hyperlink" Target="http://www.telenor.bg/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0953"/>
            <a:ext cx="8125251" cy="1065047"/>
          </a:xfrm>
        </p:spPr>
        <p:txBody>
          <a:bodyPr>
            <a:normAutofit/>
          </a:bodyPr>
          <a:lstStyle/>
          <a:p>
            <a:r>
              <a:rPr lang="en-US" dirty="0" smtClean="0"/>
              <a:t>OOP Course - Virtual Trip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40539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 smtClean="0"/>
              <a:t>Second View to OOP course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 smtClean="0"/>
              <a:t>Ventsislav Ivanov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084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399100" y="3820889"/>
            <a:ext cx="1429366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Java </a:t>
            </a: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OOP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rgbClr val="F0A22E">
                    <a:alpha val="40000"/>
                  </a:srgbClr>
                </a:glo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51" y="3461968"/>
            <a:ext cx="3830214" cy="271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84707" y="5334000"/>
            <a:ext cx="8938472" cy="820600"/>
          </a:xfrm>
        </p:spPr>
        <p:txBody>
          <a:bodyPr/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915278"/>
            <a:ext cx="3776662" cy="403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variable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, that can be used anywhere inside the </a:t>
            </a:r>
            <a:r>
              <a:rPr lang="en-US" dirty="0" smtClean="0"/>
              <a:t>class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same technique can be applied to create generic interfaces.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Generics Classes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8012" y="2057400"/>
            <a:ext cx="8115544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class Box&lt;T&gt;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// T stands for "Type"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private T t;</a:t>
            </a:r>
          </a:p>
          <a:p>
            <a:pPr fontAlgn="base"/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void set(T t) { this.t = 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public T get() { return t; }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56" y="2019151"/>
            <a:ext cx="3185039" cy="318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36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Type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variable 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/>
              <a:t>, that can be used anywhere inside the </a:t>
            </a:r>
            <a:r>
              <a:rPr lang="en-US" dirty="0" smtClean="0"/>
              <a:t>method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smtClean="0"/>
              <a:t> can be returned </a:t>
            </a:r>
            <a:r>
              <a:rPr lang="en-US" dirty="0"/>
              <a:t>t</a:t>
            </a:r>
            <a:r>
              <a:rPr lang="en-US" dirty="0" smtClean="0"/>
              <a:t>ype too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Generics Method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26218" y="1828800"/>
            <a:ext cx="11733211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static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&lt;E&gt;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printArray(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[]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inputArray)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//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Display array elements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for 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element : inputArray) {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System.out.printf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("%s ", element);</a:t>
            </a: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}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  <a:p>
            <a:pPr fontAlgn="base"/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System.out.println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251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sz="3600" dirty="0" smtClean="0"/>
              <a:t>Special </a:t>
            </a:r>
            <a:r>
              <a:rPr lang="en-US" sz="3600" dirty="0"/>
              <a:t>data type that enables for a variable to be a set of predefined constants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same technique can be applied to create generic interfaces.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Enums</a:t>
            </a:r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08012" y="2452524"/>
            <a:ext cx="41148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public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enum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Level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HIGH,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MEDIUM,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LOW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69424" y="2457073"/>
            <a:ext cx="62340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Level level = Level.MEDIUM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switch (level)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case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HIGH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: ...; break;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case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MEDIUM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: ...; break;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 case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LOW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 : ...; break;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2331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74612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Form </a:t>
            </a:r>
            <a:r>
              <a:rPr lang="en-US" sz="3200" dirty="0"/>
              <a:t>of metadata, provide data about a </a:t>
            </a:r>
            <a:r>
              <a:rPr lang="en-US" sz="3200" dirty="0" smtClean="0"/>
              <a:t>program </a:t>
            </a:r>
            <a:r>
              <a:rPr lang="en-US" sz="3200" dirty="0"/>
              <a:t> that is not part of the program </a:t>
            </a:r>
            <a:r>
              <a:rPr lang="en-US" sz="3200" dirty="0" smtClean="0"/>
              <a:t>itself</a:t>
            </a:r>
          </a:p>
          <a:p>
            <a:pPr lvl="1"/>
            <a:r>
              <a:rPr lang="en-GB" dirty="0"/>
              <a:t>Information for the </a:t>
            </a:r>
            <a:r>
              <a:rPr lang="en-GB" dirty="0" smtClean="0"/>
              <a:t>compiler</a:t>
            </a:r>
          </a:p>
          <a:p>
            <a:pPr lvl="1"/>
            <a:r>
              <a:rPr lang="en-GB" dirty="0"/>
              <a:t>Compile-time and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deployment-time processing</a:t>
            </a:r>
          </a:p>
          <a:p>
            <a:pPr lvl="1"/>
            <a:r>
              <a:rPr lang="en-GB" dirty="0"/>
              <a:t>Runtime processing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Annotations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13412" y="1981200"/>
            <a:ext cx="61722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@Override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void mySuperMethod() { ... }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713412" y="3505200"/>
            <a:ext cx="6172200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@interface ClassPreamble {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author();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date();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 curRevision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 default 1;</a:t>
            </a:r>
          </a:p>
          <a:p>
            <a:pPr fontAlgn="base"/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 String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[] reviewers();</a:t>
            </a:r>
          </a:p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}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4645547"/>
            <a:ext cx="1746440" cy="17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91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062976"/>
            <a:ext cx="8938472" cy="820600"/>
          </a:xfrm>
        </p:spPr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pic>
        <p:nvPicPr>
          <p:cNvPr id="10" name="Picture 2" descr="http://findicons.com/files/icons/1233/somatic_rebirth_apps/128/diction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8" y="2631456"/>
            <a:ext cx="1788144" cy="178814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lh5.ggpht.com/EH1sHhtbXtm436L3i6tz5_-j1T-0pCtEh_aQ4ZJjz44Y8xvwVxt4Nl_4HhDU3TYVfOk=h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178">
            <a:off x="9480615" y="2700405"/>
            <a:ext cx="1839282" cy="18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06" y="826445"/>
            <a:ext cx="5524500" cy="361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Can </a:t>
            </a:r>
            <a:r>
              <a:rPr lang="en-US" sz="3600" dirty="0"/>
              <a:t>inspect Java classes at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runtime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Inspecting classes is often the first thing you do when using </a:t>
            </a:r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Reflection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 smtClean="0">
              <a:solidFill>
                <a:schemeClr val="tx2">
                  <a:lumMod val="75000"/>
                </a:schemeClr>
              </a:solidFill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600" dirty="0"/>
              <a:t>You can get class name </a:t>
            </a:r>
            <a:r>
              <a:rPr lang="en-US" sz="3600" dirty="0" smtClean="0"/>
              <a:t>in two versions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3058180"/>
            <a:ext cx="81534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myObjectClass = MyObject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.class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08012" y="4608493"/>
            <a:ext cx="9829800" cy="954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className = aClass.getName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String simpleClassName = aClass.getSimpleName();</a:t>
            </a:r>
          </a:p>
        </p:txBody>
      </p:sp>
    </p:spTree>
    <p:extLst>
      <p:ext uri="{BB962C8B-B14F-4D97-AF65-F5344CB8AC3E}">
        <p14:creationId xmlns:p14="http://schemas.microsoft.com/office/powerpoint/2010/main" val="11373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524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 smtClean="0"/>
              <a:t>You can reach almost everything in class</a:t>
            </a:r>
            <a:endParaRPr lang="en-US" sz="36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6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 (2)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08012" y="1981200"/>
            <a:ext cx="10820400" cy="40780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modifiers = 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.getModifiers();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Package package = 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.getPackage();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 superclass = 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.getSuperclass();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Class[] interfaces = 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.getInterfaces();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Constructor[] constructors = 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.getConstructors();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Method[] method = 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.getMethods();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Field[] method = 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.getFields();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Annotation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[] annotations = aClass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.getAnnotations();</a:t>
            </a:r>
          </a:p>
        </p:txBody>
      </p:sp>
    </p:spTree>
    <p:extLst>
      <p:ext uri="{BB962C8B-B14F-4D97-AF65-F5344CB8AC3E}">
        <p14:creationId xmlns:p14="http://schemas.microsoft.com/office/powerpoint/2010/main" val="156469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720888"/>
            <a:ext cx="8938472" cy="820600"/>
          </a:xfrm>
        </p:spPr>
        <p:txBody>
          <a:bodyPr/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599056"/>
            <a:ext cx="8938472" cy="688256"/>
          </a:xfrm>
        </p:spPr>
        <p:txBody>
          <a:bodyPr/>
          <a:lstStyle/>
          <a:p>
            <a:r>
              <a:rPr lang="en-US" dirty="0" smtClean="0"/>
              <a:t>Developer Job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347" y="1143000"/>
            <a:ext cx="7976857" cy="32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esting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technique </a:t>
            </a:r>
            <a:r>
              <a:rPr lang="en-US" dirty="0"/>
              <a:t>using which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individual modules </a:t>
            </a:r>
            <a:r>
              <a:rPr lang="en-US" dirty="0"/>
              <a:t>are tested to determine if there are 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issues</a:t>
            </a:r>
            <a:r>
              <a:rPr lang="en-US" dirty="0"/>
              <a:t> by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developer himself</a:t>
            </a:r>
          </a:p>
          <a:p>
            <a:r>
              <a:rPr lang="en-US" dirty="0"/>
              <a:t>The main aim is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 each unit </a:t>
            </a:r>
            <a:r>
              <a:rPr lang="en-US" dirty="0"/>
              <a:t>of the system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identify, analyze and fix the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defects</a:t>
            </a:r>
          </a:p>
          <a:p>
            <a:endParaRPr lang="en-US" dirty="0" smtClean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3615" y="3896886"/>
            <a:ext cx="11163397" cy="20467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MyClass tester = new MyClass(); // MyClass is tested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assertEquals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("10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must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be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0",</a:t>
            </a:r>
            <a:r>
              <a:rPr lang="en-US" sz="105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0,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.multiply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(10,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0));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assertEquals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("0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10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must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be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0",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tester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.multiply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(0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</a:t>
            </a:r>
            <a:r>
              <a:rPr lang="en-US" sz="14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10));</a:t>
            </a:r>
          </a:p>
          <a:p>
            <a:pPr fontAlgn="base">
              <a:spcBef>
                <a:spcPts val="600"/>
              </a:spcBef>
            </a:pP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assertEquals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("0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x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 must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be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0",</a:t>
            </a:r>
            <a:r>
              <a:rPr lang="en-US" sz="2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0</a:t>
            </a:r>
            <a:r>
              <a:rPr lang="en-US" sz="2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tester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.multiply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(0, 0));</a:t>
            </a:r>
          </a:p>
        </p:txBody>
      </p:sp>
    </p:spTree>
    <p:extLst>
      <p:ext uri="{BB962C8B-B14F-4D97-AF65-F5344CB8AC3E}">
        <p14:creationId xmlns:p14="http://schemas.microsoft.com/office/powerpoint/2010/main" val="35715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Interfaces &amp; Abstraction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Generics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 smtClean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 smtClean="0"/>
              <a:t>Exam Overview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3200" y="12702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647" y="3968983"/>
            <a:ext cx="1760965" cy="17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US" dirty="0"/>
              <a:t>Reduces Defects in the Newly developed features or reduces bugs </a:t>
            </a:r>
            <a:r>
              <a:rPr lang="en-US" dirty="0" smtClean="0"/>
              <a:t>when </a:t>
            </a:r>
            <a:r>
              <a:rPr lang="en-US" dirty="0"/>
              <a:t>changing the existing functionality</a:t>
            </a:r>
            <a:r>
              <a:rPr lang="en-US" dirty="0" smtClean="0"/>
              <a:t>.</a:t>
            </a:r>
          </a:p>
          <a:p>
            <a:r>
              <a:rPr lang="en-US" dirty="0"/>
              <a:t>Reduces Cost of Testing as defects are captured in very early phase</a:t>
            </a:r>
            <a:r>
              <a:rPr lang="en-US" dirty="0" smtClean="0"/>
              <a:t>.</a:t>
            </a:r>
          </a:p>
          <a:p>
            <a:r>
              <a:rPr lang="en-US" dirty="0"/>
              <a:t>Improves design and allows better refactoring of code</a:t>
            </a:r>
            <a:r>
              <a:rPr lang="en-US" dirty="0" smtClean="0"/>
              <a:t>.</a:t>
            </a:r>
          </a:p>
          <a:p>
            <a:r>
              <a:rPr lang="en-US" dirty="0"/>
              <a:t>Unit Tests, when integrated with build gives the quality of the build as well.</a:t>
            </a:r>
            <a:endParaRPr lang="en-US" dirty="0" smtClean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</a:t>
            </a:r>
            <a:r>
              <a:rPr lang="en-US" dirty="0" smtClean="0"/>
              <a:t>Testing (2)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98812" y="5105400"/>
            <a:ext cx="7848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Unit Tests</a:t>
            </a:r>
            <a:endParaRPr lang="en-US" sz="72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982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5351600"/>
            <a:ext cx="8938472" cy="820600"/>
          </a:xfrm>
        </p:spPr>
        <p:txBody>
          <a:bodyPr/>
          <a:lstStyle/>
          <a:p>
            <a:r>
              <a:rPr lang="en-US" dirty="0" smtClean="0"/>
              <a:t>SOLID Principles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01" y="762000"/>
            <a:ext cx="57721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8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Single responsibility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principle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lass</a:t>
            </a:r>
            <a:r>
              <a:rPr lang="en-US" dirty="0"/>
              <a:t> should have only a single </a:t>
            </a:r>
            <a:r>
              <a:rPr lang="en-US" dirty="0" smtClean="0"/>
              <a:t>responsibility</a:t>
            </a:r>
          </a:p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Open/closed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principle</a:t>
            </a:r>
          </a:p>
          <a:p>
            <a:pPr lvl="1"/>
            <a:r>
              <a:rPr lang="en-US" dirty="0"/>
              <a:t>“software entities … should be open for extension, but closed for modification</a:t>
            </a:r>
            <a:r>
              <a:rPr lang="en-US" dirty="0" smtClean="0"/>
              <a:t>.”</a:t>
            </a:r>
          </a:p>
          <a:p>
            <a:r>
              <a:rPr lang="en-US" b="1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Liskov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substitution principle</a:t>
            </a:r>
          </a:p>
          <a:p>
            <a:pPr lvl="1"/>
            <a:r>
              <a:rPr lang="en-US" dirty="0" smtClean="0"/>
              <a:t>Objects </a:t>
            </a:r>
            <a:r>
              <a:rPr lang="en-US" dirty="0"/>
              <a:t>in a program should be replaceable with instances of their subtypes without altering the correctness of that program.</a:t>
            </a:r>
            <a:endParaRPr lang="en-US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0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2" cy="537388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Interface segregation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principle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any </a:t>
            </a:r>
            <a:r>
              <a:rPr lang="en-US" dirty="0"/>
              <a:t>client-specific interfaces are better than one general-purpose </a:t>
            </a:r>
            <a:r>
              <a:rPr lang="en-US" dirty="0" smtClean="0"/>
              <a:t>interface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Dependency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inversion principle</a:t>
            </a:r>
          </a:p>
          <a:p>
            <a:pPr lvl="1"/>
            <a:r>
              <a:rPr lang="en-US" dirty="0" smtClean="0"/>
              <a:t>"depend </a:t>
            </a:r>
            <a:r>
              <a:rPr lang="en-US" dirty="0"/>
              <a:t>upon abstractions, </a:t>
            </a:r>
            <a:r>
              <a:rPr lang="en-US" dirty="0" smtClean="0"/>
              <a:t>NOT concretions"</a:t>
            </a:r>
            <a:endParaRPr lang="en-US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SOLID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314" y="4648200"/>
            <a:ext cx="4343400" cy="1466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196" y="3216180"/>
            <a:ext cx="2722416" cy="28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and Associative Arrays</a:t>
            </a:r>
          </a:p>
        </p:txBody>
      </p:sp>
      <p:pic>
        <p:nvPicPr>
          <p:cNvPr id="14" name="Picture 1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88168" y="1225325"/>
            <a:ext cx="1922519" cy="854925"/>
          </a:xfrm>
          <a:prstGeom prst="roundRect">
            <a:avLst>
              <a:gd name="adj" fmla="val 3159"/>
            </a:avLst>
          </a:prstGeom>
        </p:spPr>
      </p:pic>
      <p:sp>
        <p:nvSpPr>
          <p:cNvPr id="16" name="Text Placeholder 2"/>
          <p:cNvSpPr txBox="1">
            <a:spLocks/>
          </p:cNvSpPr>
          <p:nvPr/>
        </p:nvSpPr>
        <p:spPr>
          <a:xfrm>
            <a:off x="1559701" y="6431478"/>
            <a:ext cx="10482604" cy="363552"/>
          </a:xfrm>
          <a:prstGeom prst="rect">
            <a:avLst/>
          </a:prstGeom>
        </p:spPr>
        <p:txBody>
          <a:bodyPr vert="horz" wrap="square" lIns="36000" tIns="36000" rIns="36000" bIns="36000" rtlCol="0">
            <a:spAutoFit/>
          </a:bodyPr>
          <a:lstStyle>
            <a:lvl1pPr marL="0" indent="0" algn="r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hlinkClick r:id="rId21"/>
              </a:rPr>
              <a:t>https://softuni.bg/java-advanced-oop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 smtClean="0"/>
              <a:t>#Java-OOP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75540" y="4876800"/>
            <a:ext cx="8938472" cy="820600"/>
          </a:xfrm>
        </p:spPr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575540" y="5754968"/>
            <a:ext cx="8938472" cy="719034"/>
          </a:xfrm>
        </p:spPr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312" y="912188"/>
            <a:ext cx="6934200" cy="390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means ignoring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irrelevant</a:t>
            </a:r>
            <a:r>
              <a:rPr lang="en-US" dirty="0"/>
              <a:t> features, properties, or functions and emphasizing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relevant ones 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spcBef>
                <a:spcPts val="2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... relevant to the project </a:t>
            </a:r>
            <a:r>
              <a:rPr lang="en-US" dirty="0"/>
              <a:t>we develop</a:t>
            </a:r>
          </a:p>
          <a:p>
            <a:r>
              <a:rPr lang="en-US" dirty="0"/>
              <a:t>Abstraction helps managing complexity</a:t>
            </a:r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in OOP</a:t>
            </a:r>
            <a:endParaRPr lang="bg-BG" dirty="0"/>
          </a:p>
        </p:txBody>
      </p:sp>
      <p:sp>
        <p:nvSpPr>
          <p:cNvPr id="7" name="Thought Bubble: Cloud 6"/>
          <p:cNvSpPr/>
          <p:nvPr/>
        </p:nvSpPr>
        <p:spPr>
          <a:xfrm>
            <a:off x="3351212" y="3275076"/>
            <a:ext cx="7162800" cy="1068324"/>
          </a:xfrm>
          <a:prstGeom prst="cloudCallout">
            <a:avLst>
              <a:gd name="adj1" fmla="val -60621"/>
              <a:gd name="adj2" fmla="val -96568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"Relevant" to what?</a:t>
            </a:r>
            <a:endParaRPr lang="bg-BG" sz="4000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70012" y="259080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56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946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Abstraction</a:t>
            </a:r>
            <a:r>
              <a:rPr lang="en-US" dirty="0"/>
              <a:t> lets you focus on what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does </a:t>
            </a:r>
            <a:r>
              <a:rPr lang="en-US" dirty="0"/>
              <a:t>instead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how it does it.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endParaRPr lang="bg-BG" dirty="0"/>
          </a:p>
        </p:txBody>
      </p:sp>
      <p:sp>
        <p:nvSpPr>
          <p:cNvPr id="79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 Example</a:t>
            </a:r>
            <a:endParaRPr lang="bg-BG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753" y="2590800"/>
            <a:ext cx="7094141" cy="35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58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Internal addition by compiler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62990" y="1963284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MIN = 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862990" y="4495800"/>
            <a:ext cx="6462845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</a:rPr>
              <a:t>interface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Printable {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static final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1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MIN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1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abstract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print();</a:t>
            </a:r>
          </a:p>
          <a:p>
            <a:pPr fontAlgn="base"/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rrow: Down 4"/>
          <p:cNvSpPr/>
          <p:nvPr/>
        </p:nvSpPr>
        <p:spPr>
          <a:xfrm>
            <a:off x="4037012" y="3871466"/>
            <a:ext cx="3701908" cy="573240"/>
          </a:xfrm>
          <a:prstGeom prst="down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compiler</a:t>
            </a:r>
            <a:endParaRPr lang="bg-BG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927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37980" y="1290454"/>
            <a:ext cx="11028432" cy="229094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Both </a:t>
            </a:r>
            <a:r>
              <a:rPr lang="en-US" dirty="0"/>
              <a:t>Iterator and Enumeration allows you to traverse over elements of </a:t>
            </a:r>
            <a:r>
              <a:rPr lang="en-US" dirty="0" smtClean="0"/>
              <a:t>Collections</a:t>
            </a:r>
          </a:p>
          <a:p>
            <a:r>
              <a:rPr lang="en-US" dirty="0"/>
              <a:t>Iterator takes the place of Enumeration in the Java collections framework.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Iterator&lt;E&gt; vs Enumeration&lt;E&gt;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537980" y="990601"/>
            <a:ext cx="11119032" cy="2057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370047"/>
              </p:ext>
            </p:extLst>
          </p:nvPr>
        </p:nvGraphicFramePr>
        <p:xfrm>
          <a:off x="2950717" y="3998261"/>
          <a:ext cx="6287390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29065"/>
                <a:gridCol w="3358325"/>
              </a:tblGrid>
              <a:tr h="402702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600" dirty="0" smtClean="0"/>
                        <a:t>Iterator</a:t>
                      </a:r>
                      <a:endParaRPr lang="en-GB" sz="36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600" dirty="0" smtClean="0"/>
                        <a:t>Enumeration</a:t>
                      </a:r>
                      <a:endParaRPr lang="en-GB" sz="24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 err="1" smtClean="0"/>
                        <a:t>hasNext</a:t>
                      </a:r>
                      <a:r>
                        <a:rPr lang="en-GB" sz="3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95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GB" sz="3200" dirty="0" err="1" smtClean="0"/>
                        <a:t>hasMoreElement</a:t>
                      </a:r>
                      <a:r>
                        <a:rPr lang="en-GB" sz="3200" dirty="0" smtClean="0"/>
                        <a:t>()</a:t>
                      </a:r>
                      <a:endParaRPr lang="en-US" sz="3200" dirty="0"/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 smtClean="0"/>
                        <a:t>next()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95000"/>
                        </a:lnSpc>
                      </a:pPr>
                      <a:r>
                        <a:rPr lang="en-GB" sz="3200" dirty="0" err="1" smtClean="0"/>
                        <a:t>nextElement</a:t>
                      </a:r>
                      <a:r>
                        <a:rPr lang="en-GB" sz="3200" dirty="0" smtClean="0"/>
                        <a:t>()</a:t>
                      </a:r>
                    </a:p>
                  </a:txBody>
                  <a:tcPr/>
                </a:tc>
              </a:tr>
              <a:tr h="465212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dirty="0" smtClean="0"/>
                        <a:t>remove()</a:t>
                      </a:r>
                      <a:endParaRPr lang="en-US" sz="3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95000"/>
                        </a:lnSpc>
                      </a:pP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925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37980" y="1290454"/>
            <a:ext cx="11028432" cy="22909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Comparator provides a way for you to provide custom comparison logic for types that you have no control over</a:t>
            </a:r>
            <a:r>
              <a:rPr lang="en-US" dirty="0" smtClean="0"/>
              <a:t>.</a:t>
            </a:r>
          </a:p>
          <a:p>
            <a:r>
              <a:rPr lang="en-US" dirty="0"/>
              <a:t>Comparable allows you to specify how objects that you are implementing get compared.</a:t>
            </a: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 &lt;E&gt; vs Comparable &lt;E&gt;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537980" y="990601"/>
            <a:ext cx="11119032" cy="20574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100697"/>
              </p:ext>
            </p:extLst>
          </p:nvPr>
        </p:nvGraphicFramePr>
        <p:xfrm>
          <a:off x="912812" y="3733800"/>
          <a:ext cx="10287000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00600"/>
                <a:gridCol w="5486400"/>
              </a:tblGrid>
              <a:tr h="402702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Comparable </a:t>
                      </a:r>
                      <a:endParaRPr lang="en-GB" sz="24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/>
                        <a:t>Comparator</a:t>
                      </a:r>
                      <a:endParaRPr lang="en-GB" sz="2400" dirty="0" smtClean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sorting sequence</a:t>
                      </a:r>
                      <a:endParaRPr lang="en-GB" sz="4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 sorting sequence</a:t>
                      </a:r>
                      <a:endParaRPr lang="en-US" sz="32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affects the original class</a:t>
                      </a:r>
                      <a:endParaRPr lang="en-GB" sz="32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doesn't affect the original class</a:t>
                      </a:r>
                      <a:endParaRPr lang="en-GB" sz="32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64349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compareTo</a:t>
                      </a:r>
                      <a:r>
                        <a:rPr lang="en-GB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compare() method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5868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6416</TotalTime>
  <Words>1383</Words>
  <Application>Microsoft Office PowerPoint</Application>
  <PresentationFormat>Custom</PresentationFormat>
  <Paragraphs>283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OOP Course - Virtual Trip</vt:lpstr>
      <vt:lpstr>Table of Contents</vt:lpstr>
      <vt:lpstr>Have a Question?</vt:lpstr>
      <vt:lpstr>Abstraction</vt:lpstr>
      <vt:lpstr>Abstraction in OOP</vt:lpstr>
      <vt:lpstr>Abstraction Example</vt:lpstr>
      <vt:lpstr>Interface</vt:lpstr>
      <vt:lpstr>Iterator&lt;E&gt; vs Enumeration&lt;E&gt;</vt:lpstr>
      <vt:lpstr>Comparator &lt;E&gt; vs Comparable &lt;E&gt;</vt:lpstr>
      <vt:lpstr>Generics</vt:lpstr>
      <vt:lpstr>Generics Classes</vt:lpstr>
      <vt:lpstr>Generics Method</vt:lpstr>
      <vt:lpstr>Enums</vt:lpstr>
      <vt:lpstr>Annotations</vt:lpstr>
      <vt:lpstr>Reflection</vt:lpstr>
      <vt:lpstr>Reflection</vt:lpstr>
      <vt:lpstr>Reflection (2)</vt:lpstr>
      <vt:lpstr>Unit Testing</vt:lpstr>
      <vt:lpstr>Unit Testing</vt:lpstr>
      <vt:lpstr>Unit Testing (2)</vt:lpstr>
      <vt:lpstr>SOLID Principles</vt:lpstr>
      <vt:lpstr>SOLID</vt:lpstr>
      <vt:lpstr>SOLID</vt:lpstr>
      <vt:lpstr>Objects and Associative Arrays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Trip</dc:title>
  <dc:subject>JavaScript Fundamentals - Practical Training Course @ SoftUni</dc:subject>
  <dc:creator>Software University Foundation</dc:creator>
  <cp:keywords>SoftUni, Software University, Java, OOP, programming,</cp:keywords>
  <dc:description>JavaScript Fundamentals Course @ SoftUni - https://softuni.bg/courses/javascript-fundamentals</dc:description>
  <cp:lastModifiedBy>Buro</cp:lastModifiedBy>
  <cp:revision>217</cp:revision>
  <dcterms:created xsi:type="dcterms:W3CDTF">2014-01-02T17:00:34Z</dcterms:created>
  <dcterms:modified xsi:type="dcterms:W3CDTF">2017-03-20T13:35:21Z</dcterms:modified>
  <cp:category>Java, OOP, programming,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